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0" r:id="rId3"/>
    <p:sldId id="258" r:id="rId4"/>
    <p:sldId id="277" r:id="rId5"/>
    <p:sldId id="278" r:id="rId6"/>
    <p:sldId id="279" r:id="rId7"/>
    <p:sldId id="260" r:id="rId8"/>
    <p:sldId id="284" r:id="rId9"/>
    <p:sldId id="285" r:id="rId10"/>
    <p:sldId id="286" r:id="rId11"/>
    <p:sldId id="287" r:id="rId12"/>
    <p:sldId id="281" r:id="rId13"/>
    <p:sldId id="259" r:id="rId14"/>
    <p:sldId id="282" r:id="rId15"/>
    <p:sldId id="290" r:id="rId16"/>
    <p:sldId id="291" r:id="rId17"/>
    <p:sldId id="289" r:id="rId18"/>
  </p:sldIdLst>
  <p:sldSz cx="9144000" cy="6858000" type="screen4x3"/>
  <p:notesSz cx="7104063" cy="10234613"/>
  <p:custDataLst>
    <p:tags r:id="rId20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paolo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223"/>
    <a:srgbClr val="0070C0"/>
    <a:srgbClr val="FF7C8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24" autoAdjust="0"/>
  </p:normalViewPr>
  <p:slideViewPr>
    <p:cSldViewPr>
      <p:cViewPr>
        <p:scale>
          <a:sx n="118" d="100"/>
          <a:sy n="118" d="100"/>
        </p:scale>
        <p:origin x="-175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03DB751-BD83-4496-A59F-3FDB788B1BA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C80820A-F681-4B77-82D4-0AF961E4D8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72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hyperlink" Target="https://www.istruzione.it/iscrizionionline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hyperlink" Target="https://ceccoangiolieri3.edu.it/segreteria-urp/iscrizion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cuola Peruzzi  Si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304"/>
            <a:ext cx="9126907" cy="5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131840" y="2584060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7030A0"/>
                </a:solidFill>
              </a:rPr>
              <a:t>OPEN DAY 2020</a:t>
            </a:r>
            <a:endParaRPr lang="it-IT" sz="4400" b="1" dirty="0">
              <a:solidFill>
                <a:srgbClr val="7030A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-17093" y="120964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0" y="640242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-17093" y="-27384"/>
            <a:ext cx="9197605" cy="117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b="1" dirty="0" smtClean="0">
                <a:solidFill>
                  <a:schemeClr val="tx1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ISTITUTO COMPRENSIVO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"CECCO ANGIOLIERI</a:t>
            </a:r>
            <a:r>
              <a:rPr lang="it-IT" sz="2400" dirty="0">
                <a:solidFill>
                  <a:schemeClr val="tx1"/>
                </a:solidFill>
              </a:rPr>
              <a:t> " 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Scuola primaria Peruzzi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20415"/>
            <a:ext cx="817835" cy="10744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495"/>
            <a:ext cx="817835" cy="10744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196724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48333"/>
            <a:ext cx="817835" cy="1044564"/>
          </a:xfrm>
          <a:prstGeom prst="rect">
            <a:avLst/>
          </a:prstGeom>
        </p:spPr>
      </p:pic>
      <p:sp>
        <p:nvSpPr>
          <p:cNvPr id="39" name="Titolo 1"/>
          <p:cNvSpPr>
            <a:spLocks noGrp="1"/>
          </p:cNvSpPr>
          <p:nvPr>
            <p:ph type="ctrTitle"/>
          </p:nvPr>
        </p:nvSpPr>
        <p:spPr>
          <a:xfrm>
            <a:off x="99484" y="57155"/>
            <a:ext cx="8144924" cy="1096072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AMPLIAMENTO DELL’OFFERTA FORMATIVA</a:t>
            </a:r>
            <a:endParaRPr lang="it-IT" sz="3200" b="1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63" y="1241809"/>
            <a:ext cx="1782454" cy="839933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2267744" y="155679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Sport</a:t>
            </a:r>
            <a:endParaRPr lang="it-IT" sz="2400" dirty="0"/>
          </a:p>
        </p:txBody>
      </p:sp>
      <p:cxnSp>
        <p:nvCxnSpPr>
          <p:cNvPr id="9" name="Connettore 1 17"/>
          <p:cNvCxnSpPr/>
          <p:nvPr/>
        </p:nvCxnSpPr>
        <p:spPr>
          <a:xfrm>
            <a:off x="4226890" y="2326597"/>
            <a:ext cx="12201" cy="4199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7"/>
          <p:cNvCxnSpPr/>
          <p:nvPr/>
        </p:nvCxnSpPr>
        <p:spPr>
          <a:xfrm>
            <a:off x="-36512" y="6525599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11229" y="2383072"/>
            <a:ext cx="2299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/>
              <a:t>PROGETTI </a:t>
            </a:r>
            <a:endParaRPr lang="it-IT" sz="2400" b="1" dirty="0" smtClean="0"/>
          </a:p>
          <a:p>
            <a:pPr algn="ctr"/>
            <a:r>
              <a:rPr lang="it-IT" sz="2400" dirty="0" smtClean="0"/>
              <a:t>Coni-Ministeriali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5393951" y="2384057"/>
            <a:ext cx="2889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err="1" smtClean="0"/>
              <a:t>sCOOL</a:t>
            </a:r>
            <a:r>
              <a:rPr lang="it-IT" sz="2400" b="1" dirty="0" smtClean="0"/>
              <a:t> FOOD </a:t>
            </a:r>
          </a:p>
          <a:p>
            <a:pPr algn="ctr"/>
            <a:r>
              <a:rPr lang="it-IT" sz="2400" dirty="0" smtClean="0"/>
              <a:t>Fondazione </a:t>
            </a:r>
            <a:r>
              <a:rPr lang="it-IT" sz="2400" dirty="0" err="1" smtClean="0"/>
              <a:t>Mps</a:t>
            </a:r>
            <a:r>
              <a:rPr lang="it-IT" sz="2400" dirty="0" smtClean="0"/>
              <a:t>-Coni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100869" y="3228918"/>
            <a:ext cx="198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Compagni </a:t>
            </a:r>
            <a:r>
              <a:rPr lang="it-IT" dirty="0"/>
              <a:t>di banco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0869" y="3720127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Sport di classe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058708" y="3213171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classi 1° e </a:t>
            </a:r>
            <a:r>
              <a:rPr lang="it-IT" dirty="0" smtClean="0"/>
              <a:t>2°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58708" y="372501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classi </a:t>
            </a:r>
            <a:r>
              <a:rPr lang="it-IT" dirty="0" smtClean="0"/>
              <a:t>3° 4° e 5°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650082" y="4318705"/>
            <a:ext cx="3501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Laureati o iscritti a Scienze </a:t>
            </a:r>
            <a:r>
              <a:rPr lang="it-IT" dirty="0" smtClean="0"/>
              <a:t>Motorie</a:t>
            </a:r>
          </a:p>
          <a:p>
            <a:endParaRPr lang="it-IT" dirty="0" smtClean="0"/>
          </a:p>
          <a:p>
            <a:r>
              <a:rPr lang="it-IT" dirty="0" smtClean="0"/>
              <a:t>Ottobre- Maggio, 25 ore per classe</a:t>
            </a:r>
          </a:p>
          <a:p>
            <a:endParaRPr lang="it-IT" dirty="0"/>
          </a:p>
          <a:p>
            <a:r>
              <a:rPr lang="it-IT" dirty="0"/>
              <a:t>Festa di </a:t>
            </a:r>
            <a:r>
              <a:rPr lang="it-IT" dirty="0" smtClean="0"/>
              <a:t>Primavera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82" y="4261404"/>
            <a:ext cx="409600" cy="37958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82" y="4868809"/>
            <a:ext cx="409600" cy="37958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82" y="5370556"/>
            <a:ext cx="409600" cy="379586"/>
          </a:xfrm>
          <a:prstGeom prst="rect">
            <a:avLst/>
          </a:prstGeom>
        </p:spPr>
      </p:pic>
      <p:cxnSp>
        <p:nvCxnSpPr>
          <p:cNvPr id="23" name="Connettore 1 17"/>
          <p:cNvCxnSpPr/>
          <p:nvPr/>
        </p:nvCxnSpPr>
        <p:spPr>
          <a:xfrm>
            <a:off x="-36512" y="230371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5802252" y="3422290"/>
            <a:ext cx="215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classi </a:t>
            </a:r>
            <a:r>
              <a:rPr lang="it-IT" dirty="0" smtClean="0"/>
              <a:t>1° 2° 3</a:t>
            </a:r>
            <a:r>
              <a:rPr lang="it-IT" dirty="0"/>
              <a:t>° 4° e 5°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258241" y="4256239"/>
            <a:ext cx="3804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Esperto con Laurea in Scienza </a:t>
            </a:r>
            <a:r>
              <a:rPr lang="it-IT" dirty="0" smtClean="0"/>
              <a:t>Motorie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Ottobre- Maggio, </a:t>
            </a:r>
            <a:r>
              <a:rPr lang="it-IT" dirty="0"/>
              <a:t>25 ore per </a:t>
            </a:r>
            <a:r>
              <a:rPr lang="it-IT" dirty="0" smtClean="0"/>
              <a:t>classe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42270"/>
            <a:ext cx="409600" cy="37958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799983"/>
            <a:ext cx="409600" cy="379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0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2423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  <p:sp>
        <p:nvSpPr>
          <p:cNvPr id="39" name="Titolo 1"/>
          <p:cNvSpPr>
            <a:spLocks noGrp="1"/>
          </p:cNvSpPr>
          <p:nvPr>
            <p:ph type="ctrTitle"/>
          </p:nvPr>
        </p:nvSpPr>
        <p:spPr>
          <a:xfrm>
            <a:off x="27476" y="1"/>
            <a:ext cx="8144924" cy="1096072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AMPLIAMENTO DELL’OFFERTA FORMATIVA</a:t>
            </a:r>
            <a:endParaRPr lang="it-IT" sz="3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0" y="1407202"/>
            <a:ext cx="1008112" cy="8961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419872" y="1281392"/>
            <a:ext cx="2307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err="1" smtClean="0"/>
              <a:t>sCOOL</a:t>
            </a:r>
            <a:r>
              <a:rPr lang="it-IT" sz="2400" b="1" dirty="0" smtClean="0"/>
              <a:t> FOOD </a:t>
            </a:r>
          </a:p>
          <a:p>
            <a:pPr algn="ctr"/>
            <a:r>
              <a:rPr lang="it-IT" sz="2400" dirty="0" smtClean="0"/>
              <a:t>Fondazione </a:t>
            </a:r>
            <a:r>
              <a:rPr lang="it-IT" sz="2400" dirty="0" err="1" smtClean="0"/>
              <a:t>Mps</a:t>
            </a:r>
            <a:endParaRPr lang="it-IT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346812" y="3095651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Obiettivi: 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3495399" y="2005085"/>
            <a:ext cx="215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classi </a:t>
            </a:r>
            <a:r>
              <a:rPr lang="it-IT" dirty="0" smtClean="0"/>
              <a:t>1° 2° 3</a:t>
            </a:r>
            <a:r>
              <a:rPr lang="it-IT" dirty="0"/>
              <a:t>° 4° e 5°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04179" y="2508661"/>
            <a:ext cx="870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Percorso educativo ideato dalla Fondazione </a:t>
            </a:r>
            <a:r>
              <a:rPr lang="it-IT" dirty="0" err="1" smtClean="0"/>
              <a:t>Mps</a:t>
            </a:r>
            <a:r>
              <a:rPr lang="it-IT" dirty="0" smtClean="0"/>
              <a:t> per sviluppare le competenze di cittadinanza globale:  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978077" y="3358398"/>
            <a:ext cx="6178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Sviluppo e stile di vita sostenibile (educazione alimentare, energia e risorse, sprechi e rifiuti)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5701" y="3454409"/>
            <a:ext cx="308979" cy="2863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63313" y="3982267"/>
            <a:ext cx="6671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Diritti umani, parità di genere, valorizzazione </a:t>
            </a:r>
            <a:r>
              <a:rPr lang="it-IT" dirty="0"/>
              <a:t>delle diversità </a:t>
            </a:r>
            <a:r>
              <a:rPr lang="it-IT" dirty="0" smtClean="0"/>
              <a:t>culturali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4334" y="3981236"/>
            <a:ext cx="308979" cy="286338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1978077" y="4435367"/>
            <a:ext cx="617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Promozione di una cultura pacifica e non violenta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9098" y="4468641"/>
            <a:ext cx="308979" cy="286338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1978077" y="6022927"/>
            <a:ext cx="617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Sensibilizzazione indiretta dei genitori e delle famiglie</a:t>
            </a:r>
            <a:endParaRPr lang="it-IT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9098" y="6056201"/>
            <a:ext cx="308979" cy="286338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1963313" y="5000270"/>
            <a:ext cx="617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 smtClean="0"/>
              <a:t>Sviluppo delle life </a:t>
            </a:r>
            <a:r>
              <a:rPr lang="it-IT" dirty="0" err="1" smtClean="0"/>
              <a:t>skills</a:t>
            </a:r>
            <a:r>
              <a:rPr lang="it-IT" dirty="0" smtClean="0"/>
              <a:t> (saper risolvere problemi, prendere decisioni, creatività, senso critico, gestione dell’emozioni, empatia)</a:t>
            </a:r>
            <a:endParaRPr lang="it-IT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4334" y="5033544"/>
            <a:ext cx="308979" cy="28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7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-17093" y="120964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-17534" y="645333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07504" y="300408"/>
            <a:ext cx="5219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/>
              <a:t>LA GIORNATA SCOLASTICA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229647" y="1576720"/>
            <a:ext cx="8664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/>
              <a:t>La scuola primaria “B. Peruzzi” presenta più modelli che si differenziano per il monte </a:t>
            </a:r>
            <a:r>
              <a:rPr lang="it-IT" sz="2800" dirty="0" smtClean="0"/>
              <a:t>ore 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270095" y="478163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sono </a:t>
            </a:r>
            <a:r>
              <a:rPr lang="it-IT" sz="2800" dirty="0">
                <a:solidFill>
                  <a:srgbClr val="FF0000"/>
                </a:solidFill>
              </a:rPr>
              <a:t>integrati i servizi sia </a:t>
            </a:r>
            <a:r>
              <a:rPr lang="it-IT" sz="2800" u="sng" dirty="0">
                <a:solidFill>
                  <a:srgbClr val="FF0000"/>
                </a:solidFill>
              </a:rPr>
              <a:t>prima</a:t>
            </a:r>
            <a:r>
              <a:rPr lang="it-IT" sz="2800" dirty="0">
                <a:solidFill>
                  <a:srgbClr val="FF0000"/>
                </a:solidFill>
              </a:rPr>
              <a:t> dell’orario di ingresso che </a:t>
            </a:r>
            <a:r>
              <a:rPr lang="it-IT" sz="2800" u="sng" dirty="0">
                <a:solidFill>
                  <a:srgbClr val="FF0000"/>
                </a:solidFill>
              </a:rPr>
              <a:t>al termine </a:t>
            </a:r>
            <a:r>
              <a:rPr lang="it-IT" sz="2800" dirty="0">
                <a:solidFill>
                  <a:srgbClr val="FF0000"/>
                </a:solidFill>
              </a:rPr>
              <a:t>dell'orario curricolare.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941" y="4302657"/>
            <a:ext cx="6903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800" dirty="0"/>
              <a:t>Per venire incontro alle esigenze delle famiglie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7620"/>
            <a:ext cx="817835" cy="107441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0156" y="2954251"/>
            <a:ext cx="33157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MODULO </a:t>
            </a:r>
            <a:r>
              <a:rPr lang="it-IT" sz="2000" b="1" dirty="0" smtClean="0"/>
              <a:t>fino a 30 ORE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61064" y="2954251"/>
            <a:ext cx="3371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TEMPO PIENO </a:t>
            </a:r>
            <a:r>
              <a:rPr lang="it-IT" sz="2000" b="1" dirty="0" smtClean="0"/>
              <a:t>40 ore</a:t>
            </a:r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17"/>
          <p:cNvCxnSpPr/>
          <p:nvPr/>
        </p:nvCxnSpPr>
        <p:spPr>
          <a:xfrm>
            <a:off x="-13768" y="116527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17"/>
          <p:cNvCxnSpPr/>
          <p:nvPr/>
        </p:nvCxnSpPr>
        <p:spPr>
          <a:xfrm>
            <a:off x="-7640" y="65058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34851" y="59111"/>
            <a:ext cx="2841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SERVIZI </a:t>
            </a:r>
            <a:r>
              <a:rPr lang="it-IT" sz="3600" dirty="0" smtClean="0"/>
              <a:t>offerti</a:t>
            </a:r>
            <a:endParaRPr lang="it-IT" sz="36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34851" y="3390859"/>
            <a:ext cx="2757257" cy="1933862"/>
            <a:chOff x="302575" y="2420888"/>
            <a:chExt cx="3139006" cy="2406342"/>
          </a:xfrm>
        </p:grpSpPr>
        <p:pic>
          <p:nvPicPr>
            <p:cNvPr id="1026" name="Picture 2" descr="Risultati immagini per Classe elementa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5" y="2420888"/>
              <a:ext cx="3139006" cy="240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899592" y="2708920"/>
              <a:ext cx="194421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29370" y="2711122"/>
            <a:ext cx="195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u="sng" dirty="0"/>
              <a:t>Pre-scuola</a:t>
            </a:r>
            <a:endParaRPr lang="it-IT" sz="3200" u="sng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818991" y="4848104"/>
            <a:ext cx="4645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Accoglienza degli </a:t>
            </a:r>
            <a:r>
              <a:rPr lang="it-IT" sz="2000" dirty="0"/>
              <a:t>alunni </a:t>
            </a:r>
            <a:r>
              <a:rPr lang="it-IT" sz="2000" dirty="0" smtClean="0"/>
              <a:t>nei </a:t>
            </a:r>
            <a:r>
              <a:rPr lang="it-IT" sz="2000" dirty="0"/>
              <a:t>locali </a:t>
            </a:r>
            <a:r>
              <a:rPr lang="it-IT" sz="2000" dirty="0" smtClean="0"/>
              <a:t>scolastici</a:t>
            </a:r>
            <a:endParaRPr lang="it-IT" sz="2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3846537" y="4157735"/>
            <a:ext cx="2302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Dalle 7:45 alle 08:25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846537" y="3530831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Dal primo giorno di scuola</a:t>
            </a:r>
            <a:endParaRPr lang="it-IT" sz="2000" dirty="0"/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391" y="3523399"/>
            <a:ext cx="409600" cy="379586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797" y="4135532"/>
            <a:ext cx="409600" cy="379586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2605" y="4809277"/>
            <a:ext cx="409600" cy="379586"/>
          </a:xfrm>
          <a:prstGeom prst="rect">
            <a:avLst/>
          </a:prstGeom>
        </p:spPr>
      </p:pic>
      <p:sp>
        <p:nvSpPr>
          <p:cNvPr id="62" name="Rettangolo 61"/>
          <p:cNvSpPr/>
          <p:nvPr/>
        </p:nvSpPr>
        <p:spPr>
          <a:xfrm>
            <a:off x="18074" y="5584682"/>
            <a:ext cx="90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Prevede un costo poiché è gestito </a:t>
            </a:r>
            <a:r>
              <a:rPr lang="it-IT" dirty="0" smtClean="0"/>
              <a:t>dalla Cooperativa </a:t>
            </a:r>
            <a:r>
              <a:rPr lang="it-IT" dirty="0"/>
              <a:t>“Comunità e Persona Infanzia</a:t>
            </a:r>
            <a:r>
              <a:rPr lang="it-IT" dirty="0" smtClean="0"/>
              <a:t>” </a:t>
            </a:r>
            <a:r>
              <a:rPr lang="it-IT" dirty="0"/>
              <a:t>che mette a disposizione il suo personale educativo</a:t>
            </a:r>
          </a:p>
        </p:txBody>
      </p:sp>
      <p:sp>
        <p:nvSpPr>
          <p:cNvPr id="64" name="Rettangolo 63"/>
          <p:cNvSpPr/>
          <p:nvPr/>
        </p:nvSpPr>
        <p:spPr>
          <a:xfrm>
            <a:off x="315095" y="1664083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u="sng" dirty="0" smtClean="0"/>
              <a:t>Scuolabus</a:t>
            </a:r>
            <a:endParaRPr lang="it-IT" sz="3200" u="sng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3818991" y="1803471"/>
            <a:ext cx="514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Servizio </a:t>
            </a:r>
            <a:r>
              <a:rPr lang="it-IT" sz="2000" dirty="0"/>
              <a:t>comunale </a:t>
            </a:r>
            <a:r>
              <a:rPr lang="it-IT" sz="2000" dirty="0" smtClean="0"/>
              <a:t>per i residenti </a:t>
            </a:r>
            <a:r>
              <a:rPr lang="it-IT" sz="2000" dirty="0"/>
              <a:t>nello </a:t>
            </a:r>
            <a:r>
              <a:rPr lang="it-IT" sz="2000" dirty="0" smtClean="0"/>
              <a:t>stradario</a:t>
            </a:r>
          </a:p>
          <a:p>
            <a:endParaRPr lang="it-IT" sz="2000" dirty="0"/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7963" y="1784334"/>
            <a:ext cx="409600" cy="379586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>
          <a:xfrm>
            <a:off x="135006" y="594223"/>
            <a:ext cx="275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Prima</a:t>
            </a:r>
            <a:r>
              <a:rPr lang="it-IT" dirty="0" smtClean="0"/>
              <a:t> dell’orario d’ingresso </a:t>
            </a:r>
            <a:endParaRPr lang="it-IT" dirty="0"/>
          </a:p>
        </p:txBody>
      </p:sp>
      <p:sp>
        <p:nvSpPr>
          <p:cNvPr id="68" name="Rettangolo 67"/>
          <p:cNvSpPr/>
          <p:nvPr/>
        </p:nvSpPr>
        <p:spPr>
          <a:xfrm>
            <a:off x="3858408" y="2111303"/>
            <a:ext cx="5004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sia in ingresso che in uscita  (alle 16.30 e alle 13.00) </a:t>
            </a:r>
            <a:endParaRPr lang="it-IT" sz="1400" dirty="0" smtClean="0"/>
          </a:p>
          <a:p>
            <a:r>
              <a:rPr lang="it-IT" sz="1400" dirty="0" smtClean="0"/>
              <a:t> </a:t>
            </a:r>
            <a:r>
              <a:rPr lang="it-IT" sz="1400" dirty="0">
                <a:solidFill>
                  <a:srgbClr val="FF0000"/>
                </a:solidFill>
              </a:rPr>
              <a:t>alle ore 14.00 non è previsto </a:t>
            </a:r>
            <a:r>
              <a:rPr lang="it-IT" sz="1400" dirty="0" smtClean="0">
                <a:solidFill>
                  <a:srgbClr val="FF0000"/>
                </a:solidFill>
              </a:rPr>
              <a:t>il servizio</a:t>
            </a:r>
            <a:endParaRPr lang="it-IT" sz="1400" dirty="0"/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3415" y="48332"/>
            <a:ext cx="817835" cy="1074411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3707794" y="205312"/>
            <a:ext cx="38279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3200" u="sng" dirty="0" smtClean="0"/>
              <a:t>A carico delle </a:t>
            </a:r>
            <a:r>
              <a:rPr lang="it-IT" sz="3200" u="sng" dirty="0"/>
              <a:t>famiglie</a:t>
            </a:r>
            <a:endParaRPr lang="it-IT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0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17"/>
          <p:cNvCxnSpPr/>
          <p:nvPr/>
        </p:nvCxnSpPr>
        <p:spPr>
          <a:xfrm>
            <a:off x="-13768" y="116527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17"/>
          <p:cNvCxnSpPr/>
          <p:nvPr/>
        </p:nvCxnSpPr>
        <p:spPr>
          <a:xfrm>
            <a:off x="-7640" y="65058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34851" y="59111"/>
            <a:ext cx="2841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SERVIZI </a:t>
            </a:r>
            <a:r>
              <a:rPr lang="it-IT" sz="3600" dirty="0" smtClean="0"/>
              <a:t>offerti</a:t>
            </a:r>
            <a:endParaRPr lang="it-IT" sz="3600" dirty="0"/>
          </a:p>
        </p:txBody>
      </p:sp>
      <p:sp>
        <p:nvSpPr>
          <p:cNvPr id="12" name="Rettangolo 11"/>
          <p:cNvSpPr/>
          <p:nvPr/>
        </p:nvSpPr>
        <p:spPr>
          <a:xfrm>
            <a:off x="1747127" y="1278663"/>
            <a:ext cx="5397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u="sng" dirty="0" smtClean="0"/>
              <a:t>PROGETTI EXTRACURRICOLARI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993148" y="248200"/>
            <a:ext cx="38279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3200" u="sng" dirty="0" smtClean="0"/>
              <a:t>A carico delle </a:t>
            </a:r>
            <a:r>
              <a:rPr lang="it-IT" sz="3200" u="sng" dirty="0"/>
              <a:t>famiglie</a:t>
            </a:r>
            <a:endParaRPr lang="it-IT" sz="32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3076098" y="5749323"/>
            <a:ext cx="2702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Costo: 130 euro all’anno</a:t>
            </a:r>
            <a:endParaRPr lang="it-IT" sz="2000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3076098" y="5262198"/>
            <a:ext cx="3242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Sono </a:t>
            </a:r>
            <a:r>
              <a:rPr lang="it-IT" sz="2000" dirty="0"/>
              <a:t>suscettibili di variazioni</a:t>
            </a: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8952" y="5254766"/>
            <a:ext cx="409600" cy="379586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6358" y="5727120"/>
            <a:ext cx="409600" cy="379586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454" y="4783433"/>
            <a:ext cx="409600" cy="379586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>
          <a:xfrm>
            <a:off x="135006" y="594223"/>
            <a:ext cx="33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Al termine </a:t>
            </a:r>
            <a:r>
              <a:rPr lang="it-IT" dirty="0"/>
              <a:t>dell'orario curricolare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034405" y="4783433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Dalle </a:t>
            </a:r>
            <a:r>
              <a:rPr lang="it-IT" sz="2000" dirty="0" smtClean="0"/>
              <a:t>16:30 alle 17:45</a:t>
            </a:r>
            <a:endParaRPr lang="it-IT" sz="2000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2385744"/>
            <a:ext cx="896825" cy="5978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2925" y="2267221"/>
            <a:ext cx="1040317" cy="8567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49" y="3660681"/>
            <a:ext cx="915558" cy="7006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644" y="2417512"/>
            <a:ext cx="914878" cy="7299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8429" y="3790933"/>
            <a:ext cx="900653" cy="6365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2727" y="3691645"/>
            <a:ext cx="1040515" cy="66967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32794" y="194717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Inglese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657036" y="212441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Lab. bilingue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145191" y="1912672"/>
            <a:ext cx="86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Scacchi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32794" y="3271532"/>
            <a:ext cx="77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Teatro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843378" y="3363520"/>
            <a:ext cx="85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Musica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952940" y="3238229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Giocatletica</a:t>
            </a:r>
            <a:endParaRPr lang="it-IT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7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346309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34" y="2414260"/>
            <a:ext cx="409600" cy="3795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559" y="1909565"/>
            <a:ext cx="409600" cy="3795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76050" y="13362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800" b="1" dirty="0"/>
              <a:t>Iscrizioni </a:t>
            </a:r>
            <a:r>
              <a:rPr lang="it-IT" sz="2800" b="1" dirty="0" smtClean="0"/>
              <a:t>2020/2021</a:t>
            </a:r>
            <a:endParaRPr lang="it-IT" sz="2800" b="1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22310" y="1911087"/>
            <a:ext cx="797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7 gennaio – 31 </a:t>
            </a:r>
            <a:r>
              <a:rPr lang="it-IT" b="1" dirty="0" smtClean="0"/>
              <a:t>gennaio</a:t>
            </a:r>
            <a:r>
              <a:rPr lang="it-IT" dirty="0" smtClean="0"/>
              <a:t>: termini </a:t>
            </a:r>
            <a:r>
              <a:rPr lang="it-IT" dirty="0"/>
              <a:t>entro i quali </a:t>
            </a:r>
            <a:r>
              <a:rPr lang="it-IT" b="1" dirty="0"/>
              <a:t>iscrivere gli alunni alle classi </a:t>
            </a:r>
            <a:r>
              <a:rPr lang="it-IT" b="1" dirty="0" smtClean="0"/>
              <a:t>prime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22310" y="2454452"/>
            <a:ext cx="8103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ISCRIZIONE ESCLUSIVAMENTE </a:t>
            </a:r>
            <a:r>
              <a:rPr lang="it-IT" b="1" dirty="0" smtClean="0"/>
              <a:t>ON LINE sul sito del MIUR </a:t>
            </a:r>
            <a:r>
              <a:rPr lang="it-IT" dirty="0" smtClean="0"/>
              <a:t>previa registrazione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873637" y="2864497"/>
            <a:ext cx="61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https://www.istruzione.it › </a:t>
            </a:r>
            <a:r>
              <a:rPr lang="it-IT" sz="2400" dirty="0" err="1" smtClean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iscrizionionline</a:t>
            </a:r>
            <a:endParaRPr lang="it-IT" sz="2400" dirty="0"/>
          </a:p>
        </p:txBody>
      </p:sp>
      <p:cxnSp>
        <p:nvCxnSpPr>
          <p:cNvPr id="32" name="Connettore 1 17"/>
          <p:cNvCxnSpPr/>
          <p:nvPr/>
        </p:nvCxnSpPr>
        <p:spPr>
          <a:xfrm>
            <a:off x="27476" y="3914157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hlinkClick r:id="" action="ppaction://hlinkshowjump?jump=nextslide"/>
          </p:cNvPr>
          <p:cNvSpPr/>
          <p:nvPr/>
        </p:nvSpPr>
        <p:spPr>
          <a:xfrm>
            <a:off x="1063535" y="4151214"/>
            <a:ext cx="748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rgbClr val="0070C0"/>
                </a:solidFill>
              </a:rPr>
              <a:t>http://ceccoangiolieri3.gov.it/segreteria-urp/iscrizioni/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898551" y="3226858"/>
            <a:ext cx="61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 smtClean="0">
                <a:latin typeface="arial" panose="020B0604020202020204" pitchFamily="34" charset="0"/>
              </a:rPr>
              <a:t>Link sul sito della scuola</a:t>
            </a:r>
            <a:endParaRPr lang="it-IT" sz="2400" u="sng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7237"/>
            <a:ext cx="3788978" cy="1226255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188" y="72100"/>
            <a:ext cx="817835" cy="107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8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-6105" y="111802"/>
            <a:ext cx="9150105" cy="6443702"/>
            <a:chOff x="1223522" y="74173"/>
            <a:chExt cx="6372814" cy="6042311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987" y="74173"/>
              <a:ext cx="6323349" cy="6042311"/>
            </a:xfrm>
            <a:prstGeom prst="rect">
              <a:avLst/>
            </a:prstGeom>
          </p:spPr>
        </p:pic>
        <p:grpSp>
          <p:nvGrpSpPr>
            <p:cNvPr id="38" name="Gruppo 37"/>
            <p:cNvGrpSpPr/>
            <p:nvPr/>
          </p:nvGrpSpPr>
          <p:grpSpPr>
            <a:xfrm>
              <a:off x="1223522" y="4270401"/>
              <a:ext cx="1753391" cy="383067"/>
              <a:chOff x="685882" y="2038887"/>
              <a:chExt cx="1753391" cy="383067"/>
            </a:xfrm>
          </p:grpSpPr>
          <p:sp>
            <p:nvSpPr>
              <p:cNvPr id="39" name="Ovale 38"/>
              <p:cNvSpPr/>
              <p:nvPr/>
            </p:nvSpPr>
            <p:spPr>
              <a:xfrm>
                <a:off x="685882" y="2038887"/>
                <a:ext cx="1309192" cy="367586"/>
              </a:xfrm>
              <a:prstGeom prst="ellipse">
                <a:avLst/>
              </a:pr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90134" y="2052622"/>
                <a:ext cx="1749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hlinkClick r:id="rId4"/>
                  </a:rPr>
                  <a:t>Iscrizioni 2020/21</a:t>
                </a:r>
                <a:endParaRPr lang="it-IT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85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cuola Peruzzi  Si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304"/>
            <a:ext cx="9126907" cy="5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131840" y="2584060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7030A0"/>
                </a:solidFill>
              </a:rPr>
              <a:t>OPEN DAY 2020</a:t>
            </a:r>
            <a:endParaRPr lang="it-IT" sz="4400" b="1" dirty="0">
              <a:solidFill>
                <a:srgbClr val="7030A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-17093" y="120964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0" y="640242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-17093" y="-27384"/>
            <a:ext cx="9197605" cy="117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b="1" dirty="0" smtClean="0">
                <a:solidFill>
                  <a:schemeClr val="tx1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ISTITUTO COMPRENSIVO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"CECCO ANGIOLIERI</a:t>
            </a:r>
            <a:r>
              <a:rPr lang="it-IT" sz="2400" dirty="0">
                <a:solidFill>
                  <a:schemeClr val="tx1"/>
                </a:solidFill>
              </a:rPr>
              <a:t> " 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2400" dirty="0" smtClean="0">
                <a:solidFill>
                  <a:schemeClr val="tx1"/>
                </a:solidFill>
              </a:rPr>
              <a:t>Scuola primaria Peruzzi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20415"/>
            <a:ext cx="817835" cy="10744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495"/>
            <a:ext cx="817835" cy="107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4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1 17"/>
          <p:cNvCxnSpPr/>
          <p:nvPr/>
        </p:nvCxnSpPr>
        <p:spPr>
          <a:xfrm>
            <a:off x="-17093" y="1209642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-17534" y="645333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07504" y="300408"/>
            <a:ext cx="5219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/>
              <a:t>LA GIORNATA SCOLASTICA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229647" y="1576720"/>
            <a:ext cx="8664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/>
              <a:t>La scuola primaria “B. Peruzzi” presenta più modelli che si differenziano per il monte </a:t>
            </a:r>
            <a:r>
              <a:rPr lang="it-IT" sz="2800" dirty="0" smtClean="0"/>
              <a:t>ore 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0156" y="2954251"/>
            <a:ext cx="33877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MODULO </a:t>
            </a:r>
            <a:r>
              <a:rPr lang="it-IT" sz="2000" b="1" dirty="0" smtClean="0"/>
              <a:t>fino a 30 ORE</a:t>
            </a:r>
            <a:endParaRPr lang="it-IT" sz="2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17048" y="2950587"/>
            <a:ext cx="3371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TEMPO PIENO </a:t>
            </a:r>
            <a:r>
              <a:rPr lang="it-IT" sz="2000" b="1" dirty="0" smtClean="0"/>
              <a:t>40 ore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270095" y="478163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/>
              <a:t>sono </a:t>
            </a:r>
            <a:r>
              <a:rPr lang="it-IT" sz="2800" dirty="0"/>
              <a:t>integrati i servizi sia prima dell’orario di ingresso che al termine dell'orario curricolare.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941" y="4302657"/>
            <a:ext cx="6903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800" dirty="0"/>
              <a:t>Per venire incontro alle esigenze delle famiglie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20415"/>
            <a:ext cx="817835" cy="107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0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17"/>
          <p:cNvCxnSpPr/>
          <p:nvPr/>
        </p:nvCxnSpPr>
        <p:spPr>
          <a:xfrm>
            <a:off x="0" y="139974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7"/>
          <p:cNvCxnSpPr/>
          <p:nvPr/>
        </p:nvCxnSpPr>
        <p:spPr>
          <a:xfrm>
            <a:off x="0" y="628641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po 92"/>
          <p:cNvGrpSpPr/>
          <p:nvPr/>
        </p:nvGrpSpPr>
        <p:grpSpPr>
          <a:xfrm>
            <a:off x="1758668" y="4946130"/>
            <a:ext cx="1402304" cy="689256"/>
            <a:chOff x="1393148" y="4392846"/>
            <a:chExt cx="1402304" cy="689256"/>
          </a:xfrm>
        </p:grpSpPr>
        <p:grpSp>
          <p:nvGrpSpPr>
            <p:cNvPr id="66" name="Gruppo 65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67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CasellaDiTesto 79"/>
            <p:cNvSpPr txBox="1"/>
            <p:nvPr/>
          </p:nvSpPr>
          <p:spPr>
            <a:xfrm>
              <a:off x="1393148" y="439284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08:25</a:t>
              </a:r>
              <a:endParaRPr lang="it-IT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09:30</a:t>
              </a:r>
              <a:endParaRPr lang="it-IT" dirty="0"/>
            </a:p>
          </p:txBody>
        </p:sp>
      </p:grpSp>
      <p:sp>
        <p:nvSpPr>
          <p:cNvPr id="85" name="CasellaDiTesto 84"/>
          <p:cNvSpPr txBox="1"/>
          <p:nvPr/>
        </p:nvSpPr>
        <p:spPr>
          <a:xfrm>
            <a:off x="136296" y="1963294"/>
            <a:ext cx="137877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LUNEDI’</a:t>
            </a:r>
          </a:p>
          <a:p>
            <a:r>
              <a:rPr lang="it-IT" dirty="0" smtClean="0"/>
              <a:t>MERCOLEDI’</a:t>
            </a:r>
          </a:p>
          <a:p>
            <a:r>
              <a:rPr lang="it-IT" dirty="0" smtClean="0"/>
              <a:t>VENERDI’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19635" y="4937038"/>
            <a:ext cx="114582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MARTEDI’</a:t>
            </a:r>
          </a:p>
          <a:p>
            <a:r>
              <a:rPr lang="it-IT" dirty="0" smtClean="0"/>
              <a:t>GIOVEDI’</a:t>
            </a:r>
            <a:endParaRPr lang="it-IT" dirty="0"/>
          </a:p>
        </p:txBody>
      </p:sp>
      <p:grpSp>
        <p:nvGrpSpPr>
          <p:cNvPr id="94" name="Gruppo 93"/>
          <p:cNvGrpSpPr/>
          <p:nvPr/>
        </p:nvGrpSpPr>
        <p:grpSpPr>
          <a:xfrm>
            <a:off x="2817805" y="4954791"/>
            <a:ext cx="1072890" cy="683268"/>
            <a:chOff x="1722562" y="4398834"/>
            <a:chExt cx="1072890" cy="683268"/>
          </a:xfrm>
        </p:grpSpPr>
        <p:grpSp>
          <p:nvGrpSpPr>
            <p:cNvPr id="95" name="Gruppo 94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98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CasellaDiTesto 96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10:30</a:t>
              </a:r>
              <a:endParaRPr lang="it-IT" dirty="0"/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3543905" y="4952118"/>
            <a:ext cx="1072890" cy="683268"/>
            <a:chOff x="1722562" y="4398834"/>
            <a:chExt cx="1072890" cy="683268"/>
          </a:xfrm>
        </p:grpSpPr>
        <p:grpSp>
          <p:nvGrpSpPr>
            <p:cNvPr id="102" name="Gruppo 101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05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ttore diritto 106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CasellaDiTesto 103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11:30</a:t>
              </a:r>
              <a:endParaRPr lang="it-IT" dirty="0"/>
            </a:p>
          </p:txBody>
        </p:sp>
      </p:grpSp>
      <p:grpSp>
        <p:nvGrpSpPr>
          <p:cNvPr id="108" name="Gruppo 107"/>
          <p:cNvGrpSpPr/>
          <p:nvPr/>
        </p:nvGrpSpPr>
        <p:grpSpPr>
          <a:xfrm>
            <a:off x="4257544" y="4952118"/>
            <a:ext cx="1072890" cy="683268"/>
            <a:chOff x="1722562" y="4398834"/>
            <a:chExt cx="1072890" cy="683268"/>
          </a:xfrm>
        </p:grpSpPr>
        <p:grpSp>
          <p:nvGrpSpPr>
            <p:cNvPr id="109" name="Gruppo 108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11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CasellaDiTesto 109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12:30</a:t>
              </a:r>
              <a:endParaRPr lang="it-IT" dirty="0"/>
            </a:p>
          </p:txBody>
        </p:sp>
      </p:grpSp>
      <p:grpSp>
        <p:nvGrpSpPr>
          <p:cNvPr id="114" name="Gruppo 113"/>
          <p:cNvGrpSpPr/>
          <p:nvPr/>
        </p:nvGrpSpPr>
        <p:grpSpPr>
          <a:xfrm>
            <a:off x="4990441" y="4954791"/>
            <a:ext cx="1072890" cy="683268"/>
            <a:chOff x="1722562" y="4398834"/>
            <a:chExt cx="1072890" cy="683268"/>
          </a:xfrm>
        </p:grpSpPr>
        <p:grpSp>
          <p:nvGrpSpPr>
            <p:cNvPr id="115" name="Gruppo 114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17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diritto 118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CasellaDiTesto 115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13:30</a:t>
              </a:r>
              <a:endParaRPr lang="it-IT" dirty="0"/>
            </a:p>
          </p:txBody>
        </p:sp>
      </p:grpSp>
      <p:grpSp>
        <p:nvGrpSpPr>
          <p:cNvPr id="120" name="Gruppo 119"/>
          <p:cNvGrpSpPr/>
          <p:nvPr/>
        </p:nvGrpSpPr>
        <p:grpSpPr>
          <a:xfrm>
            <a:off x="5721717" y="4952118"/>
            <a:ext cx="1072890" cy="683268"/>
            <a:chOff x="1722562" y="4398834"/>
            <a:chExt cx="1072890" cy="683268"/>
          </a:xfrm>
        </p:grpSpPr>
        <p:grpSp>
          <p:nvGrpSpPr>
            <p:cNvPr id="121" name="Gruppo 120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23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diritto 124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CasellaDiTesto 121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14:30</a:t>
              </a:r>
              <a:endParaRPr lang="it-IT" dirty="0"/>
            </a:p>
          </p:txBody>
        </p:sp>
      </p:grpSp>
      <p:grpSp>
        <p:nvGrpSpPr>
          <p:cNvPr id="126" name="Gruppo 125"/>
          <p:cNvGrpSpPr/>
          <p:nvPr/>
        </p:nvGrpSpPr>
        <p:grpSpPr>
          <a:xfrm>
            <a:off x="6444208" y="4952118"/>
            <a:ext cx="1072890" cy="683268"/>
            <a:chOff x="1722562" y="4398834"/>
            <a:chExt cx="1072890" cy="683268"/>
          </a:xfrm>
        </p:grpSpPr>
        <p:grpSp>
          <p:nvGrpSpPr>
            <p:cNvPr id="127" name="Gruppo 126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29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ttore diritto 130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CasellaDiTesto 127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15:30</a:t>
              </a:r>
              <a:endParaRPr lang="it-IT" dirty="0"/>
            </a:p>
          </p:txBody>
        </p:sp>
      </p:grpSp>
      <p:grpSp>
        <p:nvGrpSpPr>
          <p:cNvPr id="132" name="Gruppo 131"/>
          <p:cNvGrpSpPr/>
          <p:nvPr/>
        </p:nvGrpSpPr>
        <p:grpSpPr>
          <a:xfrm>
            <a:off x="7185890" y="4952118"/>
            <a:ext cx="1072890" cy="683268"/>
            <a:chOff x="1722562" y="4398834"/>
            <a:chExt cx="1072890" cy="683268"/>
          </a:xfrm>
        </p:grpSpPr>
        <p:grpSp>
          <p:nvGrpSpPr>
            <p:cNvPr id="133" name="Gruppo 132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35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diritto 136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CasellaDiTesto 133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16:30</a:t>
              </a:r>
              <a:endParaRPr lang="it-IT" dirty="0"/>
            </a:p>
          </p:txBody>
        </p:sp>
      </p:grpSp>
      <p:grpSp>
        <p:nvGrpSpPr>
          <p:cNvPr id="163" name="Gruppo 162"/>
          <p:cNvGrpSpPr/>
          <p:nvPr/>
        </p:nvGrpSpPr>
        <p:grpSpPr>
          <a:xfrm>
            <a:off x="1704128" y="2010510"/>
            <a:ext cx="1402304" cy="689256"/>
            <a:chOff x="1393148" y="4392846"/>
            <a:chExt cx="1402304" cy="689256"/>
          </a:xfrm>
        </p:grpSpPr>
        <p:grpSp>
          <p:nvGrpSpPr>
            <p:cNvPr id="164" name="Gruppo 163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67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ttore diritto 168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CasellaDiTesto 164"/>
            <p:cNvSpPr txBox="1"/>
            <p:nvPr/>
          </p:nvSpPr>
          <p:spPr>
            <a:xfrm>
              <a:off x="1393148" y="439284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08:25</a:t>
              </a:r>
              <a:endParaRPr lang="it-IT" dirty="0"/>
            </a:p>
          </p:txBody>
        </p:sp>
        <p:sp>
          <p:nvSpPr>
            <p:cNvPr id="166" name="CasellaDiTesto 165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09:30</a:t>
              </a:r>
              <a:endParaRPr lang="it-IT" dirty="0"/>
            </a:p>
          </p:txBody>
        </p:sp>
      </p:grpSp>
      <p:grpSp>
        <p:nvGrpSpPr>
          <p:cNvPr id="170" name="Gruppo 169"/>
          <p:cNvGrpSpPr/>
          <p:nvPr/>
        </p:nvGrpSpPr>
        <p:grpSpPr>
          <a:xfrm>
            <a:off x="2763265" y="2019171"/>
            <a:ext cx="1072890" cy="683268"/>
            <a:chOff x="1722562" y="4398834"/>
            <a:chExt cx="1072890" cy="683268"/>
          </a:xfrm>
        </p:grpSpPr>
        <p:grpSp>
          <p:nvGrpSpPr>
            <p:cNvPr id="171" name="Gruppo 170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73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ttore diritto 174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CasellaDiTesto 171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10:30</a:t>
              </a:r>
              <a:endParaRPr lang="it-IT" dirty="0"/>
            </a:p>
          </p:txBody>
        </p:sp>
      </p:grpSp>
      <p:grpSp>
        <p:nvGrpSpPr>
          <p:cNvPr id="176" name="Gruppo 175"/>
          <p:cNvGrpSpPr/>
          <p:nvPr/>
        </p:nvGrpSpPr>
        <p:grpSpPr>
          <a:xfrm>
            <a:off x="3489365" y="2016498"/>
            <a:ext cx="1072890" cy="683268"/>
            <a:chOff x="1722562" y="4398834"/>
            <a:chExt cx="1072890" cy="683268"/>
          </a:xfrm>
        </p:grpSpPr>
        <p:grpSp>
          <p:nvGrpSpPr>
            <p:cNvPr id="177" name="Gruppo 176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79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ttore diritto 180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CasellaDiTesto 177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11:30</a:t>
              </a:r>
              <a:endParaRPr lang="it-IT" dirty="0"/>
            </a:p>
          </p:txBody>
        </p:sp>
      </p:grpSp>
      <p:grpSp>
        <p:nvGrpSpPr>
          <p:cNvPr id="182" name="Gruppo 181"/>
          <p:cNvGrpSpPr/>
          <p:nvPr/>
        </p:nvGrpSpPr>
        <p:grpSpPr>
          <a:xfrm>
            <a:off x="4222697" y="2026074"/>
            <a:ext cx="1325679" cy="682558"/>
            <a:chOff x="1722562" y="4399544"/>
            <a:chExt cx="1325679" cy="682558"/>
          </a:xfrm>
        </p:grpSpPr>
        <p:grpSp>
          <p:nvGrpSpPr>
            <p:cNvPr id="183" name="Gruppo 182"/>
            <p:cNvGrpSpPr/>
            <p:nvPr/>
          </p:nvGrpSpPr>
          <p:grpSpPr>
            <a:xfrm>
              <a:off x="1722562" y="4768166"/>
              <a:ext cx="1006764" cy="313936"/>
              <a:chOff x="827584" y="2034944"/>
              <a:chExt cx="1006764" cy="313936"/>
            </a:xfrm>
          </p:grpSpPr>
          <p:cxnSp>
            <p:nvCxnSpPr>
              <p:cNvPr id="185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ttore 1 36"/>
              <p:cNvCxnSpPr/>
              <p:nvPr/>
            </p:nvCxnSpPr>
            <p:spPr>
              <a:xfrm>
                <a:off x="1827117" y="2034944"/>
                <a:ext cx="7231" cy="3139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nettore diritto 186"/>
              <p:cNvCxnSpPr/>
              <p:nvPr/>
            </p:nvCxnSpPr>
            <p:spPr>
              <a:xfrm flipV="1">
                <a:off x="827584" y="2191912"/>
                <a:ext cx="999533" cy="129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CasellaDiTesto 183"/>
            <p:cNvSpPr txBox="1"/>
            <p:nvPr/>
          </p:nvSpPr>
          <p:spPr>
            <a:xfrm>
              <a:off x="2332981" y="439954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13:00</a:t>
              </a:r>
              <a:endParaRPr lang="it-IT" dirty="0"/>
            </a:p>
          </p:txBody>
        </p:sp>
      </p:grpSp>
      <p:cxnSp>
        <p:nvCxnSpPr>
          <p:cNvPr id="190" name="Connettore 1 17"/>
          <p:cNvCxnSpPr/>
          <p:nvPr/>
        </p:nvCxnSpPr>
        <p:spPr>
          <a:xfrm>
            <a:off x="43174" y="4321178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mensa scolas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20" y="5551392"/>
            <a:ext cx="604531" cy="3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99" y="5258762"/>
            <a:ext cx="823971" cy="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16" y="2299835"/>
            <a:ext cx="785899" cy="4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Immagine 2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3435" y="146902"/>
            <a:ext cx="817835" cy="1074411"/>
          </a:xfrm>
          <a:prstGeom prst="rect">
            <a:avLst/>
          </a:prstGeom>
        </p:spPr>
      </p:pic>
      <p:sp>
        <p:nvSpPr>
          <p:cNvPr id="92" name="CasellaDiTesto 91"/>
          <p:cNvSpPr txBox="1"/>
          <p:nvPr/>
        </p:nvSpPr>
        <p:spPr>
          <a:xfrm>
            <a:off x="224556" y="390077"/>
            <a:ext cx="33157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MODULO </a:t>
            </a:r>
            <a:r>
              <a:rPr lang="it-IT" sz="2000" b="1" dirty="0" smtClean="0"/>
              <a:t>fino a 30 ORE</a:t>
            </a:r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3" y="1485717"/>
            <a:ext cx="9028137" cy="2688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9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17"/>
          <p:cNvCxnSpPr/>
          <p:nvPr/>
        </p:nvCxnSpPr>
        <p:spPr>
          <a:xfrm>
            <a:off x="0" y="139974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7"/>
          <p:cNvCxnSpPr/>
          <p:nvPr/>
        </p:nvCxnSpPr>
        <p:spPr>
          <a:xfrm>
            <a:off x="0" y="628641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po 92"/>
          <p:cNvGrpSpPr/>
          <p:nvPr/>
        </p:nvGrpSpPr>
        <p:grpSpPr>
          <a:xfrm>
            <a:off x="1737066" y="3341882"/>
            <a:ext cx="1402304" cy="689256"/>
            <a:chOff x="1393148" y="4392846"/>
            <a:chExt cx="1402304" cy="689256"/>
          </a:xfrm>
        </p:grpSpPr>
        <p:grpSp>
          <p:nvGrpSpPr>
            <p:cNvPr id="66" name="Gruppo 65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67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CasellaDiTesto 79"/>
            <p:cNvSpPr txBox="1"/>
            <p:nvPr/>
          </p:nvSpPr>
          <p:spPr>
            <a:xfrm>
              <a:off x="1393148" y="439284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08:25</a:t>
              </a:r>
              <a:endParaRPr lang="it-IT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09:30</a:t>
              </a:r>
              <a:endParaRPr lang="it-IT" dirty="0"/>
            </a:p>
          </p:txBody>
        </p:sp>
      </p:grpSp>
      <p:sp>
        <p:nvSpPr>
          <p:cNvPr id="85" name="CasellaDiTesto 84"/>
          <p:cNvSpPr txBox="1"/>
          <p:nvPr/>
        </p:nvSpPr>
        <p:spPr>
          <a:xfrm>
            <a:off x="152785" y="2915269"/>
            <a:ext cx="135877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LUNEDI’</a:t>
            </a:r>
          </a:p>
          <a:p>
            <a:r>
              <a:rPr lang="it-IT" dirty="0" smtClean="0"/>
              <a:t>MARTEDI’</a:t>
            </a:r>
          </a:p>
          <a:p>
            <a:r>
              <a:rPr lang="it-IT" dirty="0" smtClean="0"/>
              <a:t>MERCOLEDI’</a:t>
            </a:r>
          </a:p>
          <a:p>
            <a:r>
              <a:rPr lang="it-IT" dirty="0" smtClean="0"/>
              <a:t>GIOVEDI’</a:t>
            </a:r>
          </a:p>
          <a:p>
            <a:r>
              <a:rPr lang="it-IT" dirty="0" smtClean="0"/>
              <a:t>VENERDI’</a:t>
            </a:r>
            <a:endParaRPr lang="it-IT" dirty="0"/>
          </a:p>
        </p:txBody>
      </p:sp>
      <p:grpSp>
        <p:nvGrpSpPr>
          <p:cNvPr id="94" name="Gruppo 93"/>
          <p:cNvGrpSpPr/>
          <p:nvPr/>
        </p:nvGrpSpPr>
        <p:grpSpPr>
          <a:xfrm>
            <a:off x="2796203" y="3350543"/>
            <a:ext cx="1072890" cy="683268"/>
            <a:chOff x="1722562" y="4398834"/>
            <a:chExt cx="1072890" cy="683268"/>
          </a:xfrm>
        </p:grpSpPr>
        <p:grpSp>
          <p:nvGrpSpPr>
            <p:cNvPr id="95" name="Gruppo 94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98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CasellaDiTesto 96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10:30</a:t>
              </a:r>
              <a:endParaRPr lang="it-IT" dirty="0"/>
            </a:p>
          </p:txBody>
        </p:sp>
      </p:grpSp>
      <p:grpSp>
        <p:nvGrpSpPr>
          <p:cNvPr id="101" name="Gruppo 100"/>
          <p:cNvGrpSpPr/>
          <p:nvPr/>
        </p:nvGrpSpPr>
        <p:grpSpPr>
          <a:xfrm>
            <a:off x="3522303" y="3347870"/>
            <a:ext cx="1072890" cy="683268"/>
            <a:chOff x="1722562" y="4398834"/>
            <a:chExt cx="1072890" cy="683268"/>
          </a:xfrm>
        </p:grpSpPr>
        <p:grpSp>
          <p:nvGrpSpPr>
            <p:cNvPr id="102" name="Gruppo 101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05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ttore diritto 106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CasellaDiTesto 103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11:30</a:t>
              </a:r>
              <a:endParaRPr lang="it-IT" dirty="0"/>
            </a:p>
          </p:txBody>
        </p:sp>
      </p:grpSp>
      <p:grpSp>
        <p:nvGrpSpPr>
          <p:cNvPr id="108" name="Gruppo 107"/>
          <p:cNvGrpSpPr/>
          <p:nvPr/>
        </p:nvGrpSpPr>
        <p:grpSpPr>
          <a:xfrm>
            <a:off x="4235942" y="3347870"/>
            <a:ext cx="1072890" cy="683268"/>
            <a:chOff x="1722562" y="4398834"/>
            <a:chExt cx="1072890" cy="683268"/>
          </a:xfrm>
        </p:grpSpPr>
        <p:grpSp>
          <p:nvGrpSpPr>
            <p:cNvPr id="109" name="Gruppo 108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11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CasellaDiTesto 109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12:30</a:t>
              </a:r>
              <a:endParaRPr lang="it-IT" dirty="0"/>
            </a:p>
          </p:txBody>
        </p:sp>
      </p:grpSp>
      <p:grpSp>
        <p:nvGrpSpPr>
          <p:cNvPr id="114" name="Gruppo 113"/>
          <p:cNvGrpSpPr/>
          <p:nvPr/>
        </p:nvGrpSpPr>
        <p:grpSpPr>
          <a:xfrm>
            <a:off x="4968839" y="3350543"/>
            <a:ext cx="1072890" cy="683268"/>
            <a:chOff x="1722562" y="4398834"/>
            <a:chExt cx="1072890" cy="683268"/>
          </a:xfrm>
        </p:grpSpPr>
        <p:grpSp>
          <p:nvGrpSpPr>
            <p:cNvPr id="115" name="Gruppo 114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17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diritto 118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CasellaDiTesto 115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13:30</a:t>
              </a:r>
              <a:endParaRPr lang="it-IT" dirty="0"/>
            </a:p>
          </p:txBody>
        </p:sp>
      </p:grpSp>
      <p:grpSp>
        <p:nvGrpSpPr>
          <p:cNvPr id="120" name="Gruppo 119"/>
          <p:cNvGrpSpPr/>
          <p:nvPr/>
        </p:nvGrpSpPr>
        <p:grpSpPr>
          <a:xfrm>
            <a:off x="5700115" y="3347870"/>
            <a:ext cx="1072890" cy="683268"/>
            <a:chOff x="1722562" y="4398834"/>
            <a:chExt cx="1072890" cy="683268"/>
          </a:xfrm>
        </p:grpSpPr>
        <p:grpSp>
          <p:nvGrpSpPr>
            <p:cNvPr id="121" name="Gruppo 120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23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diritto 124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CasellaDiTesto 121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14:30</a:t>
              </a:r>
              <a:endParaRPr lang="it-IT" dirty="0"/>
            </a:p>
          </p:txBody>
        </p:sp>
      </p:grpSp>
      <p:grpSp>
        <p:nvGrpSpPr>
          <p:cNvPr id="126" name="Gruppo 125"/>
          <p:cNvGrpSpPr/>
          <p:nvPr/>
        </p:nvGrpSpPr>
        <p:grpSpPr>
          <a:xfrm>
            <a:off x="6422606" y="3347870"/>
            <a:ext cx="1072890" cy="683268"/>
            <a:chOff x="1722562" y="4398834"/>
            <a:chExt cx="1072890" cy="683268"/>
          </a:xfrm>
        </p:grpSpPr>
        <p:grpSp>
          <p:nvGrpSpPr>
            <p:cNvPr id="127" name="Gruppo 126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29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ttore diritto 130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CasellaDiTesto 127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15:30</a:t>
              </a:r>
              <a:endParaRPr lang="it-IT" dirty="0"/>
            </a:p>
          </p:txBody>
        </p:sp>
      </p:grpSp>
      <p:grpSp>
        <p:nvGrpSpPr>
          <p:cNvPr id="132" name="Gruppo 131"/>
          <p:cNvGrpSpPr/>
          <p:nvPr/>
        </p:nvGrpSpPr>
        <p:grpSpPr>
          <a:xfrm>
            <a:off x="7164288" y="3347870"/>
            <a:ext cx="1072890" cy="683268"/>
            <a:chOff x="1722562" y="4398834"/>
            <a:chExt cx="1072890" cy="683268"/>
          </a:xfrm>
        </p:grpSpPr>
        <p:grpSp>
          <p:nvGrpSpPr>
            <p:cNvPr id="133" name="Gruppo 132"/>
            <p:cNvGrpSpPr/>
            <p:nvPr/>
          </p:nvGrpSpPr>
          <p:grpSpPr>
            <a:xfrm>
              <a:off x="1722562" y="4794070"/>
              <a:ext cx="722491" cy="288032"/>
              <a:chOff x="827584" y="2060848"/>
              <a:chExt cx="722491" cy="288032"/>
            </a:xfrm>
          </p:grpSpPr>
          <p:cxnSp>
            <p:nvCxnSpPr>
              <p:cNvPr id="135" name="Connettore 1 36"/>
              <p:cNvCxnSpPr/>
              <p:nvPr/>
            </p:nvCxnSpPr>
            <p:spPr>
              <a:xfrm>
                <a:off x="827584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36"/>
              <p:cNvCxnSpPr/>
              <p:nvPr/>
            </p:nvCxnSpPr>
            <p:spPr>
              <a:xfrm>
                <a:off x="1550075" y="2060848"/>
                <a:ext cx="0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diritto 136"/>
              <p:cNvCxnSpPr/>
              <p:nvPr/>
            </p:nvCxnSpPr>
            <p:spPr>
              <a:xfrm>
                <a:off x="827584" y="2204864"/>
                <a:ext cx="71526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CasellaDiTesto 133"/>
            <p:cNvSpPr txBox="1"/>
            <p:nvPr/>
          </p:nvSpPr>
          <p:spPr>
            <a:xfrm>
              <a:off x="2080192" y="4398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16:30</a:t>
              </a:r>
              <a:endParaRPr lang="it-IT" dirty="0"/>
            </a:p>
          </p:txBody>
        </p:sp>
      </p:grpSp>
      <p:pic>
        <p:nvPicPr>
          <p:cNvPr id="1026" name="Picture 2" descr="Risultati immagini per mensa scolas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18" y="3947143"/>
            <a:ext cx="1328142" cy="6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97" y="3654514"/>
            <a:ext cx="823971" cy="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Immagine 1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1833" y="146669"/>
            <a:ext cx="817835" cy="1074411"/>
          </a:xfrm>
          <a:prstGeom prst="rect">
            <a:avLst/>
          </a:prstGeom>
        </p:spPr>
      </p:pic>
      <p:sp>
        <p:nvSpPr>
          <p:cNvPr id="59" name="CasellaDiTesto 58"/>
          <p:cNvSpPr txBox="1"/>
          <p:nvPr/>
        </p:nvSpPr>
        <p:spPr>
          <a:xfrm>
            <a:off x="155033" y="366476"/>
            <a:ext cx="3371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TEMPO PIENO </a:t>
            </a:r>
            <a:r>
              <a:rPr lang="it-IT" sz="2000" b="1" dirty="0" smtClean="0"/>
              <a:t>40 ore</a:t>
            </a:r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8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17"/>
          <p:cNvCxnSpPr/>
          <p:nvPr/>
        </p:nvCxnSpPr>
        <p:spPr>
          <a:xfrm>
            <a:off x="0" y="1220314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7"/>
          <p:cNvCxnSpPr/>
          <p:nvPr/>
        </p:nvCxnSpPr>
        <p:spPr>
          <a:xfrm>
            <a:off x="0" y="628641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17"/>
          <p:cNvCxnSpPr/>
          <p:nvPr/>
        </p:nvCxnSpPr>
        <p:spPr>
          <a:xfrm flipH="1">
            <a:off x="4380377" y="1220314"/>
            <a:ext cx="11425" cy="5066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23636" y="3744008"/>
            <a:ext cx="250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smtClean="0"/>
              <a:t>Insegnante prevalente</a:t>
            </a:r>
            <a:endParaRPr lang="it-IT" sz="2000" dirty="0"/>
          </a:p>
        </p:txBody>
      </p:sp>
      <p:sp>
        <p:nvSpPr>
          <p:cNvPr id="138" name="CasellaDiTesto 137"/>
          <p:cNvSpPr txBox="1"/>
          <p:nvPr/>
        </p:nvSpPr>
        <p:spPr>
          <a:xfrm>
            <a:off x="5132021" y="3853470"/>
            <a:ext cx="1456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2 Insegnanti</a:t>
            </a:r>
            <a:endParaRPr lang="it-IT" sz="2000" dirty="0"/>
          </a:p>
        </p:txBody>
      </p:sp>
      <p:sp>
        <p:nvSpPr>
          <p:cNvPr id="141" name="CasellaDiTesto 140"/>
          <p:cNvSpPr txBox="1"/>
          <p:nvPr/>
        </p:nvSpPr>
        <p:spPr>
          <a:xfrm>
            <a:off x="610989" y="3127775"/>
            <a:ext cx="1555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Mensa: 2 ore</a:t>
            </a:r>
            <a:endParaRPr lang="it-IT" sz="2000" dirty="0"/>
          </a:p>
        </p:txBody>
      </p:sp>
      <p:sp>
        <p:nvSpPr>
          <p:cNvPr id="143" name="CasellaDiTesto 142"/>
          <p:cNvSpPr txBox="1"/>
          <p:nvPr/>
        </p:nvSpPr>
        <p:spPr>
          <a:xfrm>
            <a:off x="5049646" y="3195284"/>
            <a:ext cx="307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Mensa/dopo mensa: 10 ore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0773" y="2513527"/>
            <a:ext cx="2662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Insegnamento: 27,5 ore</a:t>
            </a:r>
            <a:endParaRPr lang="it-IT" sz="2000" dirty="0"/>
          </a:p>
        </p:txBody>
      </p:sp>
      <p:sp>
        <p:nvSpPr>
          <p:cNvPr id="146" name="CasellaDiTesto 145"/>
          <p:cNvSpPr txBox="1"/>
          <p:nvPr/>
        </p:nvSpPr>
        <p:spPr>
          <a:xfrm>
            <a:off x="5049646" y="2526641"/>
            <a:ext cx="2468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Insegnamento: 30 ore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5584" y="322183"/>
            <a:ext cx="357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ORGANIZZAZIONE</a:t>
            </a:r>
            <a:endParaRPr lang="it-IT" sz="3600" dirty="0"/>
          </a:p>
        </p:txBody>
      </p:sp>
      <p:sp>
        <p:nvSpPr>
          <p:cNvPr id="147" name="CasellaDiTesto 146"/>
          <p:cNvSpPr txBox="1"/>
          <p:nvPr/>
        </p:nvSpPr>
        <p:spPr>
          <a:xfrm>
            <a:off x="610989" y="4411783"/>
            <a:ext cx="212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Insegnante Inglese</a:t>
            </a:r>
            <a:endParaRPr lang="it-IT" sz="2000" dirty="0"/>
          </a:p>
        </p:txBody>
      </p:sp>
      <p:sp>
        <p:nvSpPr>
          <p:cNvPr id="148" name="CasellaDiTesto 147"/>
          <p:cNvSpPr txBox="1"/>
          <p:nvPr/>
        </p:nvSpPr>
        <p:spPr>
          <a:xfrm>
            <a:off x="623636" y="5028016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Insegnante Religione</a:t>
            </a:r>
            <a:endParaRPr lang="it-IT" sz="2000" dirty="0"/>
          </a:p>
        </p:txBody>
      </p:sp>
      <p:sp>
        <p:nvSpPr>
          <p:cNvPr id="149" name="CasellaDiTesto 148"/>
          <p:cNvSpPr txBox="1"/>
          <p:nvPr/>
        </p:nvSpPr>
        <p:spPr>
          <a:xfrm>
            <a:off x="5078824" y="4483970"/>
            <a:ext cx="212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Insegnante Inglese</a:t>
            </a:r>
            <a:endParaRPr lang="it-IT" sz="2000" dirty="0"/>
          </a:p>
        </p:txBody>
      </p:sp>
      <p:sp>
        <p:nvSpPr>
          <p:cNvPr id="150" name="CasellaDiTesto 149"/>
          <p:cNvSpPr txBox="1"/>
          <p:nvPr/>
        </p:nvSpPr>
        <p:spPr>
          <a:xfrm>
            <a:off x="5086230" y="5131894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Insegnante Religione</a:t>
            </a:r>
            <a:endParaRPr lang="it-IT" sz="2000" dirty="0"/>
          </a:p>
        </p:txBody>
      </p:sp>
      <p:pic>
        <p:nvPicPr>
          <p:cNvPr id="155" name="Immagine 1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73" y="2526896"/>
            <a:ext cx="409600" cy="379586"/>
          </a:xfrm>
          <a:prstGeom prst="rect">
            <a:avLst/>
          </a:prstGeom>
        </p:spPr>
      </p:pic>
      <p:pic>
        <p:nvPicPr>
          <p:cNvPr id="156" name="Immagine 1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79" y="3139029"/>
            <a:ext cx="409600" cy="379586"/>
          </a:xfrm>
          <a:prstGeom prst="rect">
            <a:avLst/>
          </a:prstGeom>
        </p:spPr>
      </p:pic>
      <p:pic>
        <p:nvPicPr>
          <p:cNvPr id="157" name="Immagine 1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87" y="3812774"/>
            <a:ext cx="409600" cy="379586"/>
          </a:xfrm>
          <a:prstGeom prst="rect">
            <a:avLst/>
          </a:prstGeom>
        </p:spPr>
      </p:pic>
      <p:pic>
        <p:nvPicPr>
          <p:cNvPr id="158" name="Immagine 1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79" y="4403268"/>
            <a:ext cx="409600" cy="379586"/>
          </a:xfrm>
          <a:prstGeom prst="rect">
            <a:avLst/>
          </a:prstGeom>
        </p:spPr>
      </p:pic>
      <p:pic>
        <p:nvPicPr>
          <p:cNvPr id="159" name="Immagine 1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79" y="5048540"/>
            <a:ext cx="409600" cy="379586"/>
          </a:xfrm>
          <a:prstGeom prst="rect">
            <a:avLst/>
          </a:prstGeom>
        </p:spPr>
      </p:pic>
      <p:pic>
        <p:nvPicPr>
          <p:cNvPr id="160" name="Immagine 1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9224" y="2577854"/>
            <a:ext cx="409600" cy="379586"/>
          </a:xfrm>
          <a:prstGeom prst="rect">
            <a:avLst/>
          </a:prstGeom>
        </p:spPr>
      </p:pic>
      <p:pic>
        <p:nvPicPr>
          <p:cNvPr id="161" name="Immagine 1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30" y="3189987"/>
            <a:ext cx="409600" cy="379586"/>
          </a:xfrm>
          <a:prstGeom prst="rect">
            <a:avLst/>
          </a:prstGeom>
        </p:spPr>
      </p:pic>
      <p:pic>
        <p:nvPicPr>
          <p:cNvPr id="162" name="Immagine 1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438" y="3863732"/>
            <a:ext cx="409600" cy="379586"/>
          </a:xfrm>
          <a:prstGeom prst="rect">
            <a:avLst/>
          </a:prstGeom>
        </p:spPr>
      </p:pic>
      <p:pic>
        <p:nvPicPr>
          <p:cNvPr id="188" name="Immagine 18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30" y="4454226"/>
            <a:ext cx="409600" cy="379586"/>
          </a:xfrm>
          <a:prstGeom prst="rect">
            <a:avLst/>
          </a:prstGeom>
        </p:spPr>
      </p:pic>
      <p:pic>
        <p:nvPicPr>
          <p:cNvPr id="189" name="Immagine 1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30" y="5099498"/>
            <a:ext cx="409600" cy="379586"/>
          </a:xfrm>
          <a:prstGeom prst="rect">
            <a:avLst/>
          </a:prstGeom>
        </p:spPr>
      </p:pic>
      <p:pic>
        <p:nvPicPr>
          <p:cNvPr id="191" name="Immagine 1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73449"/>
            <a:ext cx="806228" cy="1059163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395536" y="1567849"/>
            <a:ext cx="33157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MODULO </a:t>
            </a:r>
            <a:r>
              <a:rPr lang="it-IT" sz="2000" b="1" dirty="0" smtClean="0"/>
              <a:t>fino a 30 ORE</a:t>
            </a:r>
            <a:endParaRPr lang="it-IT" sz="20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932040" y="1573849"/>
            <a:ext cx="3371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TEMPO PIENO </a:t>
            </a:r>
            <a:r>
              <a:rPr lang="it-IT" sz="2000" b="1" dirty="0" smtClean="0"/>
              <a:t>40 ore</a:t>
            </a:r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0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17"/>
          <p:cNvCxnSpPr/>
          <p:nvPr/>
        </p:nvCxnSpPr>
        <p:spPr>
          <a:xfrm>
            <a:off x="0" y="1399741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7"/>
          <p:cNvCxnSpPr/>
          <p:nvPr/>
        </p:nvCxnSpPr>
        <p:spPr>
          <a:xfrm>
            <a:off x="-66476" y="632562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61826" y="318692"/>
            <a:ext cx="357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ORGANIZZAZIONE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163283" y="1931962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Nei diversi modelli orari il</a:t>
            </a:r>
            <a:r>
              <a:rPr lang="it-IT" sz="3200" b="1" dirty="0"/>
              <a:t> monte ore minimo delle discipline non varia</a:t>
            </a:r>
            <a:r>
              <a:rPr lang="it-IT" sz="3200" dirty="0"/>
              <a:t>; gli alunni quindi usufruiranno </a:t>
            </a:r>
            <a:r>
              <a:rPr lang="it-IT" sz="3200" b="1" dirty="0"/>
              <a:t>delle stesse opportunità di apprendimento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1826" y="4797699"/>
            <a:ext cx="416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E’previsto</a:t>
            </a:r>
            <a:r>
              <a:rPr lang="it-IT" sz="2400" dirty="0" smtClean="0"/>
              <a:t> </a:t>
            </a:r>
            <a:r>
              <a:rPr lang="it-IT" sz="2400" dirty="0"/>
              <a:t>un ampliamento dell’offerta </a:t>
            </a:r>
            <a:r>
              <a:rPr lang="it-IT" sz="2400" dirty="0" smtClean="0"/>
              <a:t>formativa di </a:t>
            </a:r>
            <a:r>
              <a:rPr lang="it-IT" sz="2400" b="1" dirty="0" smtClean="0">
                <a:solidFill>
                  <a:srgbClr val="FF0000"/>
                </a:solidFill>
              </a:rPr>
              <a:t>2,5 ore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cxnSp>
        <p:nvCxnSpPr>
          <p:cNvPr id="22" name="Connettore 1 17"/>
          <p:cNvCxnSpPr/>
          <p:nvPr/>
        </p:nvCxnSpPr>
        <p:spPr>
          <a:xfrm>
            <a:off x="0" y="389953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513589" y="4446099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nelle classi 1° e </a:t>
            </a:r>
            <a:r>
              <a:rPr lang="it-IT" b="1" dirty="0" smtClean="0"/>
              <a:t>2°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4484548" y="4757036"/>
            <a:ext cx="2758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geografia, arte e immagine</a:t>
            </a:r>
            <a:r>
              <a:rPr lang="it-IT" dirty="0" smtClean="0"/>
              <a:t>,</a:t>
            </a:r>
          </a:p>
          <a:p>
            <a:r>
              <a:rPr lang="it-IT" dirty="0" smtClean="0"/>
              <a:t>corpo</a:t>
            </a:r>
            <a:r>
              <a:rPr lang="it-IT" dirty="0"/>
              <a:t>, </a:t>
            </a:r>
            <a:r>
              <a:rPr lang="it-IT" dirty="0" smtClean="0"/>
              <a:t>movimento e </a:t>
            </a:r>
            <a:r>
              <a:rPr lang="it-IT" dirty="0"/>
              <a:t>sport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513589" y="5572966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nelle classi </a:t>
            </a:r>
            <a:r>
              <a:rPr lang="it-IT" b="1" dirty="0" smtClean="0"/>
              <a:t>3° 4° e 5°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4505524" y="5825508"/>
            <a:ext cx="372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storia/cittadinanza, geografia, italiano</a:t>
            </a: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1833" y="146669"/>
            <a:ext cx="817835" cy="107441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63479" y="4140369"/>
            <a:ext cx="33713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TEMPO PIENO </a:t>
            </a:r>
            <a:r>
              <a:rPr lang="it-IT" sz="2000" b="1" dirty="0" smtClean="0"/>
              <a:t>40 ore</a:t>
            </a:r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2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2423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  <p:sp>
        <p:nvSpPr>
          <p:cNvPr id="39" name="Titolo 1"/>
          <p:cNvSpPr>
            <a:spLocks noGrp="1"/>
          </p:cNvSpPr>
          <p:nvPr>
            <p:ph type="ctrTitle"/>
          </p:nvPr>
        </p:nvSpPr>
        <p:spPr>
          <a:xfrm>
            <a:off x="27476" y="1"/>
            <a:ext cx="8144924" cy="1096072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AMPLIAMENTO DELL’OFFERTA FORMATIVA</a:t>
            </a:r>
            <a:endParaRPr lang="it-IT" sz="3200" b="1" dirty="0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30156"/>
            <a:ext cx="1123894" cy="749263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39264"/>
            <a:ext cx="1782454" cy="839933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5" y="4400473"/>
            <a:ext cx="1376867" cy="97872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3276985" y="3645024"/>
            <a:ext cx="227376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/>
              <a:t>PROGETTI</a:t>
            </a:r>
            <a:endParaRPr lang="it-IT" sz="40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438279" y="2566322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Lingua Inglese</a:t>
            </a:r>
            <a:endParaRPr lang="it-IT" sz="24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31061" y="5514069"/>
            <a:ext cx="168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Matematica</a:t>
            </a:r>
            <a:endParaRPr lang="it-IT" sz="24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296587" y="5514069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Sport</a:t>
            </a:r>
            <a:endParaRPr lang="it-IT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5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2423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  <p:sp>
        <p:nvSpPr>
          <p:cNvPr id="39" name="Titolo 1"/>
          <p:cNvSpPr>
            <a:spLocks noGrp="1"/>
          </p:cNvSpPr>
          <p:nvPr>
            <p:ph type="ctrTitle"/>
          </p:nvPr>
        </p:nvSpPr>
        <p:spPr>
          <a:xfrm>
            <a:off x="27476" y="1"/>
            <a:ext cx="8144924" cy="1096072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AMPLIAMENTO DELL’OFFERTA FORMATIVA</a:t>
            </a:r>
            <a:endParaRPr lang="it-IT" sz="3200" b="1" dirty="0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2" y="1465881"/>
            <a:ext cx="834692" cy="55646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7477" y="1343089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Madrelingua inglese</a:t>
            </a:r>
            <a:endParaRPr lang="it-IT" sz="4400" dirty="0"/>
          </a:p>
        </p:txBody>
      </p:sp>
      <p:sp>
        <p:nvSpPr>
          <p:cNvPr id="2" name="Rettangolo 1"/>
          <p:cNvSpPr/>
          <p:nvPr/>
        </p:nvSpPr>
        <p:spPr>
          <a:xfrm>
            <a:off x="352932" y="2293391"/>
            <a:ext cx="1176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u="sng" dirty="0"/>
              <a:t>Obiettivi</a:t>
            </a:r>
            <a:r>
              <a:rPr lang="it-IT" sz="2000" b="1" dirty="0"/>
              <a:t>: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2267" y="5089583"/>
            <a:ext cx="993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u="sng" dirty="0"/>
              <a:t>Tempi</a:t>
            </a:r>
            <a:r>
              <a:rPr lang="it-IT" sz="2000" b="1" dirty="0"/>
              <a:t>:</a:t>
            </a:r>
          </a:p>
        </p:txBody>
      </p:sp>
      <p:sp>
        <p:nvSpPr>
          <p:cNvPr id="4" name="Rettangolo 3"/>
          <p:cNvSpPr/>
          <p:nvPr/>
        </p:nvSpPr>
        <p:spPr>
          <a:xfrm>
            <a:off x="879293" y="287104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Familiarizzare con suoni e parole pronunciate da </a:t>
            </a:r>
            <a:r>
              <a:rPr lang="it-IT" dirty="0" smtClean="0"/>
              <a:t>madrelingua</a:t>
            </a:r>
          </a:p>
          <a:p>
            <a:endParaRPr lang="it-IT" dirty="0" smtClean="0"/>
          </a:p>
          <a:p>
            <a:r>
              <a:rPr lang="it-IT" dirty="0" smtClean="0"/>
              <a:t>Potenziare </a:t>
            </a:r>
            <a:r>
              <a:rPr lang="it-IT" dirty="0"/>
              <a:t>l’ascolto e la </a:t>
            </a:r>
            <a:r>
              <a:rPr lang="it-IT" dirty="0" smtClean="0"/>
              <a:t>comprensione</a:t>
            </a:r>
          </a:p>
          <a:p>
            <a:endParaRPr lang="it-IT" dirty="0"/>
          </a:p>
          <a:p>
            <a:r>
              <a:rPr lang="it-IT" dirty="0"/>
              <a:t>Sviluppare un’attitudine positiva nei confronti di altri popoli e </a:t>
            </a:r>
            <a:r>
              <a:rPr lang="it-IT" dirty="0" smtClean="0"/>
              <a:t>culture</a:t>
            </a:r>
          </a:p>
          <a:p>
            <a:endParaRPr lang="it-IT" dirty="0" smtClean="0"/>
          </a:p>
          <a:p>
            <a:r>
              <a:rPr lang="it-IT" dirty="0" smtClean="0"/>
              <a:t>Utilizzare </a:t>
            </a:r>
            <a:r>
              <a:rPr lang="it-IT" dirty="0"/>
              <a:t>la lingua straniera per scopi comunicativi.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9293" y="5676907"/>
            <a:ext cx="176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dirty="0"/>
              <a:t>10 ore per classe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084" y="2857075"/>
            <a:ext cx="409600" cy="37958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86" y="3412196"/>
            <a:ext cx="409600" cy="37958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86" y="3967317"/>
            <a:ext cx="409600" cy="37958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105" y="4522783"/>
            <a:ext cx="409600" cy="37958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561" y="5629821"/>
            <a:ext cx="409600" cy="37958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323002" y="1957605"/>
            <a:ext cx="215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classi </a:t>
            </a:r>
            <a:r>
              <a:rPr lang="it-IT" dirty="0" smtClean="0"/>
              <a:t>1° 2° 3</a:t>
            </a:r>
            <a:r>
              <a:rPr lang="it-IT" dirty="0"/>
              <a:t>° 4° e 5°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E99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17"/>
          <p:cNvCxnSpPr/>
          <p:nvPr/>
        </p:nvCxnSpPr>
        <p:spPr>
          <a:xfrm>
            <a:off x="27476" y="1242386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48332"/>
            <a:ext cx="817835" cy="1074411"/>
          </a:xfrm>
          <a:prstGeom prst="rect">
            <a:avLst/>
          </a:prstGeom>
        </p:spPr>
      </p:pic>
      <p:sp>
        <p:nvSpPr>
          <p:cNvPr id="39" name="Titolo 1"/>
          <p:cNvSpPr>
            <a:spLocks noGrp="1"/>
          </p:cNvSpPr>
          <p:nvPr>
            <p:ph type="ctrTitle"/>
          </p:nvPr>
        </p:nvSpPr>
        <p:spPr>
          <a:xfrm>
            <a:off x="27476" y="1"/>
            <a:ext cx="8144924" cy="1096072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AMPLIAMENTO DELL’OFFERTA FORMATIVA</a:t>
            </a:r>
            <a:endParaRPr lang="it-IT" sz="3200" b="1" dirty="0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91761"/>
            <a:ext cx="1168800" cy="83082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7475" y="1363617"/>
            <a:ext cx="9034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Rally matematico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5979" y="2504526"/>
            <a:ext cx="8919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"Sfida" </a:t>
            </a:r>
            <a:r>
              <a:rPr lang="it-IT" sz="2400" dirty="0" smtClean="0"/>
              <a:t>internazionale tra </a:t>
            </a:r>
            <a:r>
              <a:rPr lang="it-IT" sz="2400" dirty="0"/>
              <a:t>classi basata sulla risoluzione di problemi </a:t>
            </a:r>
            <a:r>
              <a:rPr lang="it-IT" sz="2400" dirty="0" smtClean="0"/>
              <a:t>matematici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1820690" y="3289617"/>
            <a:ext cx="6178321" cy="64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Suddivisione in gruppi dove ognuno porta il proprio contributo in base alle proprie capacità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6096" y="3343598"/>
            <a:ext cx="409600" cy="37958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31774" y="1991714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Classi </a:t>
            </a:r>
            <a:r>
              <a:rPr lang="it-IT" dirty="0" smtClean="0"/>
              <a:t>3° 4° e 5°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35696" y="3979420"/>
            <a:ext cx="4059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Svolgimento di 5-7 problemi </a:t>
            </a:r>
            <a:r>
              <a:rPr lang="it-IT" dirty="0"/>
              <a:t>in </a:t>
            </a:r>
            <a:r>
              <a:rPr lang="it-IT" dirty="0" smtClean="0"/>
              <a:t>50</a:t>
            </a:r>
            <a:r>
              <a:rPr lang="it-IT" dirty="0"/>
              <a:t> </a:t>
            </a:r>
            <a:r>
              <a:rPr lang="it-IT" dirty="0" smtClean="0"/>
              <a:t>minuti 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4556" y="3976992"/>
            <a:ext cx="409600" cy="3795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402426" y="4571680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Obiettivi: 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2987824" y="4782117"/>
            <a:ext cx="438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Contribuire alla formazione  degli insegnanti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982051" y="5200759"/>
            <a:ext cx="44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Migliorare </a:t>
            </a:r>
            <a:r>
              <a:rPr lang="it-IT" dirty="0" smtClean="0"/>
              <a:t>l’apprendimento della matematica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040923" y="6051570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Sviluppare le capacità di lavorare </a:t>
            </a:r>
            <a:r>
              <a:rPr lang="it-IT" dirty="0"/>
              <a:t>in gruppo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014464" y="5633550"/>
            <a:ext cx="5197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Imparare le regole elementari del dibattito </a:t>
            </a:r>
            <a:r>
              <a:rPr lang="it-IT" dirty="0"/>
              <a:t>scientifico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0529" y="5274403"/>
            <a:ext cx="226309" cy="20972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5742" y="4849437"/>
            <a:ext cx="226309" cy="20972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8154" y="5690475"/>
            <a:ext cx="226309" cy="20972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8840" y="6133057"/>
            <a:ext cx="226309" cy="20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4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NAMEFIELD" val="Cognome"/>
  <p:tag name="ARS_PPT_DBNAME" val="5b8cee9d-ec5b-494c-b4b3-92a2e216b5b5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18544</TotalTime>
  <Words>749</Words>
  <Application>Microsoft Office PowerPoint</Application>
  <PresentationFormat>Presentazione su schermo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AMPLIAMENTO DELL’OFFERTA FORMATIVA</vt:lpstr>
      <vt:lpstr>AMPLIAMENTO DELL’OFFERTA FORMATIVA</vt:lpstr>
      <vt:lpstr>AMPLIAMENTO DELL’OFFERTA FORMATIVA</vt:lpstr>
      <vt:lpstr>AMPLIAMENTO DELL’OFFERTA FORMATIVA</vt:lpstr>
      <vt:lpstr>AMPLIAMENTO DELL’OFFERTA FORMATIVA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pierpaolo mongelli</dc:creator>
  <cp:lastModifiedBy>Preside</cp:lastModifiedBy>
  <cp:revision>575</cp:revision>
  <cp:lastPrinted>2017-11-26T23:52:13Z</cp:lastPrinted>
  <dcterms:created xsi:type="dcterms:W3CDTF">2016-03-19T17:37:23Z</dcterms:created>
  <dcterms:modified xsi:type="dcterms:W3CDTF">2020-01-13T08:49:50Z</dcterms:modified>
</cp:coreProperties>
</file>